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5143500" type="screen16x9"/>
  <p:notesSz cx="9929813" cy="6799263"/>
  <p:embeddedFontLst>
    <p:embeddedFont>
      <p:font typeface="Lato" panose="02020500000000000000" charset="0"/>
      <p:regular r:id="rId27"/>
      <p:bold r:id="rId28"/>
      <p:italic r:id="rId29"/>
      <p:boldItalic r:id="rId30"/>
    </p:embeddedFont>
    <p:embeddedFont>
      <p:font typeface="Merriweather" panose="02020500000000000000" charset="0"/>
      <p:regular r:id="rId31"/>
      <p:bold r:id="rId32"/>
      <p:italic r:id="rId33"/>
      <p:boldItalic r:id="rId34"/>
    </p:embeddedFont>
    <p:embeddedFont>
      <p:font typeface="Montserrat" panose="02020500000000000000" charset="0"/>
      <p:regular r:id="rId35"/>
      <p:bold r:id="rId36"/>
      <p:italic r:id="rId37"/>
      <p:boldItalic r:id="rId38"/>
    </p:embeddedFont>
    <p:embeddedFont>
      <p:font typeface="Playfair Display" panose="02020500000000000000" charset="0"/>
      <p:regular r:id="rId39"/>
      <p:bold r:id="rId40"/>
      <p:italic r:id="rId41"/>
      <p:boldItalic r:id="rId42"/>
    </p:embeddedFont>
    <p:embeddedFont>
      <p:font typeface="Roboto" panose="02020500000000000000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0b2f7f4d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0b2f7f4da_0_204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0b2f7f4d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0b2f7f4da_0_22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0b2f7f4da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0b2f7f4da_0_263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0b2f7f4d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0b2f7f4da_0_333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0b2f7f4da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0b2f7f4da_0_235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0b2f7f4da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0b2f7f4da_0_36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0b2f7f4da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0b2f7f4da_0_382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25b559ed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25b559edb_0_8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0b2f7f4da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0b2f7f4da_0_41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25b559e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25b559edb_0_6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0b2f7f4d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0b2f7f4da_0_6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25b559e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25b559edb_0_17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25b559ed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25b559edb_0_3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25b559ed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25b559edb_0_37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25b559e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25b559edb_0_52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25b559e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25b559edb_0_60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0b2f7f4d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0b2f7f4da_0_124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0b2f7f4d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0b2f7f4da_0_134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b2f7f4d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0b2f7f4da_0_146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b2f7f4d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0b2f7f4da_0_151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0b2f7f4d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0b2f7f4da_0_164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b2f7f4d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b2f7f4da_0_169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0b2f7f4d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0b2f7f4da_0_189:notes"/>
          <p:cNvSpPr txBox="1">
            <a:spLocks noGrp="1"/>
          </p:cNvSpPr>
          <p:nvPr>
            <p:ph type="body" idx="1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800"/>
            </a:lvl1pPr>
            <a:lvl2pPr lvl="1" rtl="0">
              <a:buNone/>
              <a:defRPr sz="1800"/>
            </a:lvl2pPr>
            <a:lvl3pPr lvl="2" rtl="0">
              <a:buNone/>
              <a:defRPr sz="1800"/>
            </a:lvl3pPr>
            <a:lvl4pPr lvl="3" rtl="0">
              <a:buNone/>
              <a:defRPr sz="1800"/>
            </a:lvl4pPr>
            <a:lvl5pPr lvl="4" rtl="0">
              <a:buNone/>
              <a:defRPr sz="1800"/>
            </a:lvl5pPr>
            <a:lvl6pPr lvl="5" rtl="0">
              <a:buNone/>
              <a:defRPr sz="1800"/>
            </a:lvl6pPr>
            <a:lvl7pPr lvl="6" rtl="0">
              <a:buNone/>
              <a:defRPr sz="1800"/>
            </a:lvl7pPr>
            <a:lvl8pPr lvl="7" rtl="0">
              <a:buNone/>
              <a:defRPr sz="1800"/>
            </a:lvl8pPr>
            <a:lvl9pPr lvl="8" rtl="0">
              <a:buNone/>
              <a:defRPr sz="1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800">
                <a:solidFill>
                  <a:schemeClr val="lt1"/>
                </a:solidFill>
              </a:defRPr>
            </a:lvl1pPr>
            <a:lvl2pPr lvl="1" rtl="0">
              <a:buNone/>
              <a:defRPr sz="1800">
                <a:solidFill>
                  <a:schemeClr val="lt1"/>
                </a:solidFill>
              </a:defRPr>
            </a:lvl2pPr>
            <a:lvl3pPr lvl="2" rtl="0">
              <a:buNone/>
              <a:defRPr sz="1800">
                <a:solidFill>
                  <a:schemeClr val="lt1"/>
                </a:solidFill>
              </a:defRPr>
            </a:lvl3pPr>
            <a:lvl4pPr lvl="3" rtl="0">
              <a:buNone/>
              <a:defRPr sz="1800">
                <a:solidFill>
                  <a:schemeClr val="lt1"/>
                </a:solidFill>
              </a:defRPr>
            </a:lvl4pPr>
            <a:lvl5pPr lvl="4" rtl="0">
              <a:buNone/>
              <a:defRPr sz="1800">
                <a:solidFill>
                  <a:schemeClr val="lt1"/>
                </a:solidFill>
              </a:defRPr>
            </a:lvl5pPr>
            <a:lvl6pPr lvl="5" rtl="0">
              <a:buNone/>
              <a:defRPr sz="1800">
                <a:solidFill>
                  <a:schemeClr val="lt1"/>
                </a:solidFill>
              </a:defRPr>
            </a:lvl6pPr>
            <a:lvl7pPr lvl="6" rtl="0">
              <a:buNone/>
              <a:defRPr sz="1800">
                <a:solidFill>
                  <a:schemeClr val="lt1"/>
                </a:solidFill>
              </a:defRPr>
            </a:lvl7pPr>
            <a:lvl8pPr lvl="7" rtl="0">
              <a:buNone/>
              <a:defRPr sz="1800">
                <a:solidFill>
                  <a:schemeClr val="lt1"/>
                </a:solidFill>
              </a:defRPr>
            </a:lvl8pPr>
            <a:lvl9pPr lvl="8" rtl="0">
              <a:buNone/>
              <a:defRPr sz="18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913300" y="1093800"/>
            <a:ext cx="32367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Conceptualize and Infer User Needs in E-commerce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12825" y="3100800"/>
            <a:ext cx="3178800" cy="12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ADVISOR: JIA-LING KOH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PRESENTER: CHENG-WEI CHEN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SOURCE: CIKM’19</a:t>
            </a:r>
            <a:endParaRPr sz="1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DATE: 2021/9/27</a:t>
            </a:r>
            <a:endParaRPr sz="137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4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 Embedding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 Historical Behavior          (item, behavior type, behavior time)</a:t>
            </a:r>
            <a:endParaRPr sz="2000"/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 Profile (gender, age level, kid’s gender, kid’s life stage, etc)</a:t>
            </a:r>
            <a:endParaRPr sz="200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75" y="1202700"/>
            <a:ext cx="360050" cy="3600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63" y="1781675"/>
            <a:ext cx="386448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000" y="2978650"/>
            <a:ext cx="4075350" cy="5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1241800" y="2982100"/>
            <a:ext cx="778800" cy="448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742150" y="3539750"/>
            <a:ext cx="19914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Average pooling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8875" y="3997225"/>
            <a:ext cx="2392725" cy="6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3228425" y="4556750"/>
            <a:ext cx="23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FC: Fully connected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00" y="2432300"/>
            <a:ext cx="3864475" cy="43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Concept Embedding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Concept id embedding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Concept schema (gender, age, etc)</a:t>
            </a:r>
            <a:endParaRPr sz="2000"/>
          </a:p>
        </p:txBody>
      </p:sp>
      <p:sp>
        <p:nvSpPr>
          <p:cNvPr id="169" name="Google Shape;169;p24"/>
          <p:cNvSpPr/>
          <p:nvPr/>
        </p:nvSpPr>
        <p:spPr>
          <a:xfrm>
            <a:off x="1241800" y="2448700"/>
            <a:ext cx="778800" cy="4482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742150" y="3006350"/>
            <a:ext cx="19914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Average pooling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3228425" y="4175750"/>
            <a:ext cx="23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FC: Fully connected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775" y="1215900"/>
            <a:ext cx="354450" cy="3470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425" y="3635451"/>
            <a:ext cx="2392800" cy="5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 r="41155"/>
          <a:stretch/>
        </p:blipFill>
        <p:spPr>
          <a:xfrm>
            <a:off x="5046351" y="2393276"/>
            <a:ext cx="3367470" cy="25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Path Embedding 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99650" y="1132075"/>
            <a:ext cx="4298400" cy="18777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User-Item-Concept (UIC)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User-Item-Cate-Concpet (UITC)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User-Item-Brand-Concept (UIBC)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User-Cate-Concept (UTC)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ato"/>
                <a:ea typeface="Lato"/>
                <a:cs typeface="Lato"/>
                <a:sym typeface="Lato"/>
              </a:rPr>
              <a:t>User-Brand-Concept (UBC)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 flipH="1">
            <a:off x="3740075" y="1331875"/>
            <a:ext cx="1476300" cy="843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4" name="Google Shape;184;p25"/>
          <p:cNvSpPr txBox="1"/>
          <p:nvPr/>
        </p:nvSpPr>
        <p:spPr>
          <a:xfrm>
            <a:off x="5246375" y="755150"/>
            <a:ext cx="3681300" cy="17238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How do we know which Item-Concept relations should we choose?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Ans: by </a:t>
            </a:r>
            <a:r>
              <a:rPr lang="zh-TW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tf-idf score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Importance of each item-concept (tf-idf)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279225" y="990150"/>
            <a:ext cx="8553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b="1">
                <a:latin typeface="Lato"/>
                <a:ea typeface="Lato"/>
                <a:cs typeface="Lato"/>
                <a:sym typeface="Lato"/>
              </a:rPr>
              <a:t>tf-idf</a:t>
            </a:r>
            <a:r>
              <a:rPr lang="zh-TW" sz="2300">
                <a:latin typeface="Lato"/>
                <a:ea typeface="Lato"/>
                <a:cs typeface="Lato"/>
                <a:sym typeface="Lato"/>
              </a:rPr>
              <a:t> 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Lato"/>
                <a:ea typeface="Lato"/>
                <a:cs typeface="Lato"/>
                <a:sym typeface="Lato"/>
              </a:rPr>
              <a:t>tf: How many </a:t>
            </a:r>
            <a:r>
              <a:rPr lang="zh-TW" sz="2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the same description as item i</a:t>
            </a:r>
            <a:r>
              <a:rPr lang="zh-TW" sz="2300">
                <a:latin typeface="Lato"/>
                <a:ea typeface="Lato"/>
                <a:cs typeface="Lato"/>
                <a:sym typeface="Lato"/>
              </a:rPr>
              <a:t> i</a:t>
            </a:r>
            <a:r>
              <a:rPr lang="zh-TW" sz="2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zh-TW" sz="23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a concept</a:t>
            </a:r>
            <a:endParaRPr sz="2300">
              <a:solidFill>
                <a:srgbClr val="B8574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>
                <a:latin typeface="Lato"/>
                <a:ea typeface="Lato"/>
                <a:cs typeface="Lato"/>
                <a:sym typeface="Lato"/>
              </a:rPr>
              <a:t>idf: How many </a:t>
            </a:r>
            <a:r>
              <a:rPr lang="zh-TW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concepts does item i appear in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279225" y="3473375"/>
            <a:ext cx="4292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Concept: include totally 100 items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Same desciption as spoon: 10 items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tf: 10/100 = 0.1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2746275" y="2283150"/>
            <a:ext cx="3314100" cy="1108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Lato"/>
                <a:ea typeface="Lato"/>
                <a:cs typeface="Lato"/>
                <a:sym typeface="Lato"/>
              </a:rPr>
              <a:t>For example:</a:t>
            </a: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Lato"/>
                <a:ea typeface="Lato"/>
                <a:cs typeface="Lato"/>
                <a:sym typeface="Lato"/>
              </a:rPr>
              <a:t>Concept : </a:t>
            </a:r>
            <a:r>
              <a:rPr lang="zh-TW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Tools for baking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Lato"/>
                <a:ea typeface="Lato"/>
                <a:cs typeface="Lato"/>
                <a:sym typeface="Lato"/>
              </a:rPr>
              <a:t>item : </a:t>
            </a:r>
            <a:r>
              <a:rPr lang="zh-TW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spoon</a:t>
            </a:r>
            <a:r>
              <a:rPr lang="zh-TW" sz="2000" b="1">
                <a:latin typeface="Lato"/>
                <a:ea typeface="Lato"/>
                <a:cs typeface="Lato"/>
                <a:sym typeface="Lato"/>
              </a:rPr>
              <a:t> </a:t>
            </a:r>
            <a:endParaRPr sz="1600" b="1"/>
          </a:p>
        </p:txBody>
      </p:sp>
      <p:sp>
        <p:nvSpPr>
          <p:cNvPr id="194" name="Google Shape;194;p26"/>
          <p:cNvSpPr txBox="1"/>
          <p:nvPr/>
        </p:nvSpPr>
        <p:spPr>
          <a:xfrm>
            <a:off x="4566575" y="3473975"/>
            <a:ext cx="441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Total Concept: 1000 kinds of concepts Spoon appears in 10 kinds of concepts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Lato"/>
                <a:ea typeface="Lato"/>
                <a:cs typeface="Lato"/>
                <a:sym typeface="Lato"/>
              </a:rPr>
              <a:t>idf: log(1000/10) = 2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3344325" y="4498025"/>
            <a:ext cx="2270400" cy="492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latin typeface="Lato"/>
                <a:ea typeface="Lato"/>
                <a:cs typeface="Lato"/>
                <a:sym typeface="Lato"/>
              </a:rPr>
              <a:t>tf-idf = 0.1* 2 = 0.2</a:t>
            </a:r>
            <a:endParaRPr sz="20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2511450"/>
            <a:ext cx="1822106" cy="8098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3950" y="2511750"/>
            <a:ext cx="2471654" cy="8098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Path Embedding (Take UITC for example)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t="11327" b="60309"/>
          <a:stretch/>
        </p:blipFill>
        <p:spPr>
          <a:xfrm>
            <a:off x="311700" y="1738700"/>
            <a:ext cx="6426275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2246825" y="1201775"/>
            <a:ext cx="293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User Historical Behavior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t="60737" b="6472"/>
          <a:stretch/>
        </p:blipFill>
        <p:spPr>
          <a:xfrm>
            <a:off x="405325" y="3104950"/>
            <a:ext cx="6426275" cy="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4893675" y="2428025"/>
            <a:ext cx="270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rgbClr val="D0E0E3"/>
                </a:highlight>
                <a:latin typeface="Lato"/>
                <a:ea typeface="Lato"/>
                <a:cs typeface="Lato"/>
                <a:sym typeface="Lato"/>
              </a:rPr>
              <a:t>Concept id embedding</a:t>
            </a:r>
            <a:endParaRPr>
              <a:highlight>
                <a:srgbClr val="D0E0E3"/>
              </a:highlight>
            </a:endParaRPr>
          </a:p>
        </p:txBody>
      </p:sp>
      <p:cxnSp>
        <p:nvCxnSpPr>
          <p:cNvPr id="207" name="Google Shape;207;p27"/>
          <p:cNvCxnSpPr/>
          <p:nvPr/>
        </p:nvCxnSpPr>
        <p:spPr>
          <a:xfrm flipH="1">
            <a:off x="4070850" y="1543050"/>
            <a:ext cx="21900" cy="374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7"/>
          <p:cNvCxnSpPr/>
          <p:nvPr/>
        </p:nvCxnSpPr>
        <p:spPr>
          <a:xfrm rot="10800000">
            <a:off x="6106200" y="2189700"/>
            <a:ext cx="36600" cy="3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7"/>
          <p:cNvCxnSpPr/>
          <p:nvPr/>
        </p:nvCxnSpPr>
        <p:spPr>
          <a:xfrm flipH="1">
            <a:off x="5510775" y="1609175"/>
            <a:ext cx="382200" cy="25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0" name="Google Shape;210;p27"/>
          <p:cNvSpPr txBox="1"/>
          <p:nvPr/>
        </p:nvSpPr>
        <p:spPr>
          <a:xfrm>
            <a:off x="5199275" y="1198350"/>
            <a:ext cx="341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rgbClr val="D9D2E9"/>
                </a:highlight>
                <a:latin typeface="Lato"/>
                <a:ea typeface="Lato"/>
                <a:cs typeface="Lato"/>
                <a:sym typeface="Lato"/>
              </a:rPr>
              <a:t>Category id embedding</a:t>
            </a:r>
            <a:endParaRPr sz="2000">
              <a:solidFill>
                <a:schemeClr val="dk2"/>
              </a:solidFill>
              <a:highlight>
                <a:srgbClr val="D9D2E9"/>
              </a:highlight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1" name="Google Shape;211;p27"/>
          <p:cNvCxnSpPr/>
          <p:nvPr/>
        </p:nvCxnSpPr>
        <p:spPr>
          <a:xfrm rot="10800000" flipH="1">
            <a:off x="4158875" y="2116375"/>
            <a:ext cx="404400" cy="41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900" y="4038050"/>
            <a:ext cx="564405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>
            <a:off x="1440175" y="4144025"/>
            <a:ext cx="918300" cy="626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2282275" y="3782325"/>
            <a:ext cx="19914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Average pooling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609175" y="2428300"/>
            <a:ext cx="3332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highlight>
                  <a:srgbClr val="C9DAF8"/>
                </a:highlight>
                <a:latin typeface="Lato"/>
                <a:ea typeface="Lato"/>
                <a:cs typeface="Lato"/>
                <a:sym typeface="Lato"/>
              </a:rPr>
              <a:t>Item description embedding</a:t>
            </a:r>
            <a:endParaRPr>
              <a:highlight>
                <a:srgbClr val="C9DAF8"/>
              </a:highlight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6289650" y="227250"/>
            <a:ext cx="1991400" cy="846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Attention cube (p17)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680625" y="941250"/>
            <a:ext cx="8324224" cy="40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/>
          <p:nvPr/>
        </p:nvSpPr>
        <p:spPr>
          <a:xfrm>
            <a:off x="771525" y="1017450"/>
            <a:ext cx="4768800" cy="444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4092750" y="1462350"/>
            <a:ext cx="2196900" cy="91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3709850" y="541050"/>
            <a:ext cx="1769876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User embedding</a:t>
            </a:r>
            <a:endParaRPr sz="16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215750" y="3745625"/>
            <a:ext cx="3249600" cy="12435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6466050" y="3904475"/>
            <a:ext cx="2101500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 embedding</a:t>
            </a:r>
            <a:endParaRPr sz="1600" b="1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771525" y="1462350"/>
            <a:ext cx="3289800" cy="3438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228600" y="1789950"/>
            <a:ext cx="1672500" cy="41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4A86E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 embedding</a:t>
            </a:r>
            <a:endParaRPr sz="1500" b="1">
              <a:solidFill>
                <a:srgbClr val="4A86E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 t="28057"/>
          <a:stretch/>
        </p:blipFill>
        <p:spPr>
          <a:xfrm>
            <a:off x="8352675" y="2747662"/>
            <a:ext cx="479625" cy="316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Google Shape;232;p28"/>
          <p:cNvSpPr/>
          <p:nvPr/>
        </p:nvSpPr>
        <p:spPr>
          <a:xfrm>
            <a:off x="4855025" y="3526625"/>
            <a:ext cx="1273200" cy="176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6289650" y="227250"/>
            <a:ext cx="1991400" cy="846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Average pooling (p11,p12,p15)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5422850" y="1506300"/>
            <a:ext cx="918600" cy="626100"/>
          </a:xfrm>
          <a:prstGeom prst="flowChartConnecto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6542250" y="2819650"/>
            <a:ext cx="918600" cy="626100"/>
          </a:xfrm>
          <a:prstGeom prst="flowChartConnecto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5381250" y="3846450"/>
            <a:ext cx="918600" cy="626100"/>
          </a:xfrm>
          <a:prstGeom prst="flowChartConnector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4085400" y="2417450"/>
            <a:ext cx="2997900" cy="132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Attention Cube</a:t>
            </a: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00" y="1646725"/>
            <a:ext cx="7375751" cy="7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400350" y="2406750"/>
            <a:ext cx="487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i-th embedding of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user profile embedding list </a:t>
            </a:r>
            <a:endParaRPr sz="1800"/>
          </a:p>
        </p:txBody>
      </p:sp>
      <p:sp>
        <p:nvSpPr>
          <p:cNvPr id="247" name="Google Shape;247;p29"/>
          <p:cNvSpPr txBox="1"/>
          <p:nvPr/>
        </p:nvSpPr>
        <p:spPr>
          <a:xfrm>
            <a:off x="5364300" y="2389350"/>
            <a:ext cx="346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k-th embedding of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concept schema embedding list </a:t>
            </a:r>
            <a:endParaRPr sz="1800"/>
          </a:p>
        </p:txBody>
      </p:sp>
      <p:sp>
        <p:nvSpPr>
          <p:cNvPr id="248" name="Google Shape;248;p29"/>
          <p:cNvSpPr txBox="1"/>
          <p:nvPr/>
        </p:nvSpPr>
        <p:spPr>
          <a:xfrm>
            <a:off x="1981225" y="1185025"/>
            <a:ext cx="466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j-th embedding of meta-path embedding list </a:t>
            </a:r>
            <a:endParaRPr sz="1800"/>
          </a:p>
        </p:txBody>
      </p:sp>
      <p:cxnSp>
        <p:nvCxnSpPr>
          <p:cNvPr id="249" name="Google Shape;249;p29"/>
          <p:cNvCxnSpPr/>
          <p:nvPr/>
        </p:nvCxnSpPr>
        <p:spPr>
          <a:xfrm>
            <a:off x="4129500" y="1528350"/>
            <a:ext cx="349500" cy="34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29"/>
          <p:cNvCxnSpPr/>
          <p:nvPr/>
        </p:nvCxnSpPr>
        <p:spPr>
          <a:xfrm rot="10800000" flipH="1">
            <a:off x="2417450" y="2282650"/>
            <a:ext cx="154500" cy="38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p29"/>
          <p:cNvCxnSpPr/>
          <p:nvPr/>
        </p:nvCxnSpPr>
        <p:spPr>
          <a:xfrm rot="10800000">
            <a:off x="5635875" y="2235475"/>
            <a:ext cx="242400" cy="2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750" y="3190350"/>
            <a:ext cx="3838500" cy="107707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1250" y="4300426"/>
            <a:ext cx="4668175" cy="5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1295" y="3416763"/>
            <a:ext cx="3997655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850" y="2142700"/>
            <a:ext cx="6023974" cy="15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Output &amp; loss function</a:t>
            </a:r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4">
            <a:alphaModFix/>
          </a:blip>
          <a:srcRect l="72238" t="1912"/>
          <a:stretch/>
        </p:blipFill>
        <p:spPr>
          <a:xfrm>
            <a:off x="597899" y="941250"/>
            <a:ext cx="2310950" cy="40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 rotWithShape="1">
          <a:blip r:embed="rId5">
            <a:alphaModFix/>
          </a:blip>
          <a:srcRect t="28057"/>
          <a:stretch/>
        </p:blipFill>
        <p:spPr>
          <a:xfrm>
            <a:off x="2261300" y="2775362"/>
            <a:ext cx="479625" cy="316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1675" y="1919575"/>
            <a:ext cx="1949753" cy="4311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Experiment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sz="3200" b="1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1" name="Google Shape;271;p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Dataset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000">
                <a:solidFill>
                  <a:schemeClr val="dk2"/>
                </a:solidFill>
              </a:rPr>
              <a:t>19</a:t>
            </a:fld>
            <a:endParaRPr sz="1000">
              <a:solidFill>
                <a:schemeClr val="dk2"/>
              </a:solidFill>
            </a:endParaRPr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50" y="1828150"/>
            <a:ext cx="5878100" cy="29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 txBox="1"/>
          <p:nvPr/>
        </p:nvSpPr>
        <p:spPr>
          <a:xfrm>
            <a:off x="2507250" y="1275550"/>
            <a:ext cx="4129500" cy="461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During January 11 to January 14, 2019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Introduction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Problem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Previous Work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sz="3200" b="1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875" y="3844550"/>
            <a:ext cx="2936631" cy="11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 Method</a:t>
            </a:r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  <p:pic>
        <p:nvPicPr>
          <p:cNvPr id="287" name="Google Shape;2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425" y="1689400"/>
            <a:ext cx="3973125" cy="8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451" y="1708425"/>
            <a:ext cx="3675025" cy="3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/>
        </p:nvSpPr>
        <p:spPr>
          <a:xfrm>
            <a:off x="908375" y="1308225"/>
            <a:ext cx="3011700" cy="446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TW" sz="17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AUC: Area under ROC curve </a:t>
            </a:r>
            <a:endParaRPr sz="1700" b="1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6">
            <a:alphaModFix/>
          </a:blip>
          <a:srcRect t="13719" b="20542"/>
          <a:stretch/>
        </p:blipFill>
        <p:spPr>
          <a:xfrm>
            <a:off x="4445625" y="3211025"/>
            <a:ext cx="3169975" cy="7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/>
          <p:nvPr/>
        </p:nvSpPr>
        <p:spPr>
          <a:xfrm>
            <a:off x="4293225" y="1308225"/>
            <a:ext cx="1923000" cy="446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HR@k</a:t>
            </a:r>
            <a:r>
              <a:rPr lang="zh-TW" sz="17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Hit Ratio</a:t>
            </a:r>
            <a:r>
              <a:rPr lang="zh-TW" sz="17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700" b="1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4335875" y="2501800"/>
            <a:ext cx="3675000" cy="708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NDCG@k</a:t>
            </a:r>
            <a:r>
              <a:rPr lang="zh-TW" sz="17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Normalized Discounted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>
                <a:latin typeface="Playfair Display"/>
                <a:ea typeface="Playfair Display"/>
                <a:cs typeface="Playfair Display"/>
                <a:sym typeface="Playfair Display"/>
              </a:rPr>
              <a:t>Cumulative Gain</a:t>
            </a:r>
            <a:endParaRPr sz="17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6399975" y="3152225"/>
            <a:ext cx="382200" cy="330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3"/>
          <p:cNvCxnSpPr>
            <a:stCxn id="293" idx="7"/>
          </p:cNvCxnSpPr>
          <p:nvPr/>
        </p:nvCxnSpPr>
        <p:spPr>
          <a:xfrm rot="-5400000" flipH="1">
            <a:off x="7119953" y="2806890"/>
            <a:ext cx="326400" cy="1113900"/>
          </a:xfrm>
          <a:prstGeom prst="bentConnector4">
            <a:avLst>
              <a:gd name="adj1" fmla="val 930"/>
              <a:gd name="adj2" fmla="val 6570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3"/>
          <p:cNvSpPr txBox="1"/>
          <p:nvPr/>
        </p:nvSpPr>
        <p:spPr>
          <a:xfrm>
            <a:off x="7840100" y="3335925"/>
            <a:ext cx="896400" cy="4155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latin typeface="Lato"/>
                <a:ea typeface="Lato"/>
                <a:cs typeface="Lato"/>
                <a:sym typeface="Lato"/>
              </a:rPr>
              <a:t>Relation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063" y="1017450"/>
            <a:ext cx="2619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950" y="2849149"/>
            <a:ext cx="5055601" cy="22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516025" y="2042750"/>
            <a:ext cx="209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Knowledge graph based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490375" y="1798425"/>
            <a:ext cx="214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Lato"/>
                <a:ea typeface="Lato"/>
                <a:cs typeface="Lato"/>
                <a:sym typeface="Lato"/>
              </a:rPr>
              <a:t>Meta path with attention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6" name="Google Shape;306;p34"/>
          <p:cNvCxnSpPr>
            <a:stCxn id="305" idx="3"/>
          </p:cNvCxnSpPr>
          <p:nvPr/>
        </p:nvCxnSpPr>
        <p:spPr>
          <a:xfrm>
            <a:off x="2635975" y="1998525"/>
            <a:ext cx="71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7" name="Google Shape;307;p34"/>
          <p:cNvCxnSpPr/>
          <p:nvPr/>
        </p:nvCxnSpPr>
        <p:spPr>
          <a:xfrm>
            <a:off x="2567925" y="2242850"/>
            <a:ext cx="782700" cy="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514" y="1352000"/>
            <a:ext cx="5554975" cy="31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875" y="1387150"/>
            <a:ext cx="4284250" cy="1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070" y="3578975"/>
            <a:ext cx="4221867" cy="6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Experiment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800"/>
              <a:t>24</a:t>
            </a:fld>
            <a:endParaRPr sz="1800"/>
          </a:p>
        </p:txBody>
      </p:sp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We formally define user needs in e-commerce and introduce </a:t>
            </a:r>
            <a:r>
              <a:rPr lang="zh-TW" sz="2000">
                <a:solidFill>
                  <a:schemeClr val="dk1"/>
                </a:solidFill>
              </a:rPr>
              <a:t>“e-commerce concept net”,</a:t>
            </a:r>
            <a:r>
              <a:rPr lang="zh-TW" sz="2000"/>
              <a:t> where “concepts” can explicitly </a:t>
            </a:r>
            <a:r>
              <a:rPr lang="zh-TW" sz="2000">
                <a:solidFill>
                  <a:schemeClr val="dk1"/>
                </a:solidFill>
              </a:rPr>
              <a:t>express various shopping needs for users.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Based on the e-commerce concept net, we </a:t>
            </a:r>
            <a:r>
              <a:rPr lang="zh-TW" sz="2000">
                <a:solidFill>
                  <a:schemeClr val="dk1"/>
                </a:solidFill>
              </a:rPr>
              <a:t>propose a path based deep model with attention cube to infer user needs</a:t>
            </a:r>
            <a:r>
              <a:rPr lang="zh-TW" sz="2000"/>
              <a:t>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We evaluate our model </a:t>
            </a:r>
            <a:r>
              <a:rPr lang="zh-TW" sz="2000">
                <a:solidFill>
                  <a:schemeClr val="dk1"/>
                </a:solidFill>
              </a:rPr>
              <a:t>outperforms several strong baselines</a:t>
            </a:r>
            <a:r>
              <a:rPr lang="zh-TW" sz="2000"/>
              <a:t>, indicates the value of such user needs inference.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Problem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89801" y="3461150"/>
            <a:ext cx="3002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/>
              <a:t>Historical behaviors</a:t>
            </a:r>
            <a:endParaRPr sz="25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r="40123"/>
          <a:stretch/>
        </p:blipFill>
        <p:spPr>
          <a:xfrm>
            <a:off x="4164350" y="1318013"/>
            <a:ext cx="4667951" cy="24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325" y="1315450"/>
            <a:ext cx="2143125" cy="214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>
            <a:stCxn id="82" idx="3"/>
          </p:cNvCxnSpPr>
          <p:nvPr/>
        </p:nvCxnSpPr>
        <p:spPr>
          <a:xfrm rot="10800000" flipH="1">
            <a:off x="2939450" y="2381913"/>
            <a:ext cx="1065000" cy="5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389800" y="4212250"/>
            <a:ext cx="423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Lato"/>
                <a:ea typeface="Lato"/>
                <a:cs typeface="Lato"/>
                <a:sym typeface="Lato"/>
              </a:rPr>
              <a:t>(User profile, User behaviors, 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latin typeface="Lato"/>
                <a:ea typeface="Lato"/>
                <a:cs typeface="Lato"/>
                <a:sym typeface="Lato"/>
              </a:rPr>
              <a:t>Item information, etc...)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Previous work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zh-TW" sz="2300"/>
              <a:t>Hard for the recommender system to </a:t>
            </a:r>
            <a:r>
              <a:rPr lang="zh-TW" sz="2300" b="1">
                <a:solidFill>
                  <a:schemeClr val="dk1"/>
                </a:solidFill>
              </a:rPr>
              <a:t>jump out of historical behaviors</a:t>
            </a:r>
            <a:r>
              <a:rPr lang="zh-TW" sz="2300"/>
              <a:t> to explore other implicit user needs</a:t>
            </a:r>
            <a:endParaRPr sz="2300"/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zh-TW" sz="2300"/>
              <a:t>Current recommender systems can only </a:t>
            </a:r>
            <a:r>
              <a:rPr lang="zh-TW" sz="2300" b="1">
                <a:solidFill>
                  <a:schemeClr val="dk1"/>
                </a:solidFill>
              </a:rPr>
              <a:t>satisfy very limited user needs such as the needs for a particular category or brand</a:t>
            </a:r>
            <a:endParaRPr sz="23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54300" y="1152475"/>
            <a:ext cx="8927700" cy="8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00"/>
              <a:t>Bridging concepts connect user and items to satisfy some </a:t>
            </a:r>
            <a:r>
              <a:rPr lang="zh-TW" sz="2000" b="1">
                <a:solidFill>
                  <a:schemeClr val="dk1"/>
                </a:solidFill>
              </a:rPr>
              <a:t>high-level user needs </a:t>
            </a:r>
            <a:r>
              <a:rPr lang="zh-TW" sz="2000"/>
              <a:t>or shopping scenarios such as </a:t>
            </a:r>
            <a:r>
              <a:rPr lang="zh-TW" sz="2000">
                <a:solidFill>
                  <a:schemeClr val="accent5"/>
                </a:solidFill>
              </a:rPr>
              <a:t>“Outdoor Barbecue” and “Keep Warm for kids”</a:t>
            </a:r>
            <a:endParaRPr sz="20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50" y="1926900"/>
            <a:ext cx="7079475" cy="31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Target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83100" y="1533475"/>
            <a:ext cx="4511700" cy="3416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 Historical Behavior (item, behavior type, behavior time)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 Profile(gender, age level, kid’s gender, kid’s life stage, etc)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Concept (id, gender, age, etc)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Item(category, brand, shop,etc)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E-commerce Concept Net</a:t>
            </a:r>
            <a:endParaRPr sz="2000"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1734" t="1839" r="1879" b="21812"/>
          <a:stretch/>
        </p:blipFill>
        <p:spPr>
          <a:xfrm>
            <a:off x="4651275" y="343975"/>
            <a:ext cx="444212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734125" y="1017450"/>
            <a:ext cx="109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Input</a:t>
            </a:r>
            <a:endParaRPr sz="1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708600" y="3932975"/>
            <a:ext cx="4232400" cy="8004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●"/>
            </a:pPr>
            <a:r>
              <a:rPr lang="zh-TW" sz="20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r>
              <a:rPr lang="zh-TW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probability of user u will need concept 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t="28057"/>
          <a:stretch/>
        </p:blipFill>
        <p:spPr>
          <a:xfrm>
            <a:off x="7465050" y="4363800"/>
            <a:ext cx="479625" cy="316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riweather"/>
              <a:buChar char="●"/>
            </a:pPr>
            <a:r>
              <a:rPr lang="zh-TW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Method</a:t>
            </a:r>
            <a:endParaRPr sz="280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Architecture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Method detail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Char char="○"/>
            </a:pPr>
            <a:r>
              <a:rPr lang="zh-TW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Loss function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Outline</a:t>
            </a:r>
            <a:endParaRPr sz="3200" b="1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/>
              <a:t>Architecture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t="1912"/>
          <a:stretch/>
        </p:blipFill>
        <p:spPr>
          <a:xfrm>
            <a:off x="680625" y="941250"/>
            <a:ext cx="8324224" cy="40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771525" y="1017450"/>
            <a:ext cx="4768800" cy="444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4092750" y="1462350"/>
            <a:ext cx="2196900" cy="91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709850" y="541050"/>
            <a:ext cx="1783224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User embedding</a:t>
            </a:r>
            <a:endParaRPr sz="16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4215750" y="3745625"/>
            <a:ext cx="3249600" cy="12435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466050" y="3904475"/>
            <a:ext cx="2101500" cy="43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Concept embedding</a:t>
            </a:r>
            <a:endParaRPr sz="1600" b="1">
              <a:solidFill>
                <a:schemeClr val="accent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771525" y="1462350"/>
            <a:ext cx="3289800" cy="34386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228600" y="1789950"/>
            <a:ext cx="1672500" cy="41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4A86E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 embedding</a:t>
            </a:r>
            <a:endParaRPr sz="1500" b="1">
              <a:solidFill>
                <a:srgbClr val="4A86E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4">
            <a:alphaModFix/>
          </a:blip>
          <a:srcRect t="28057"/>
          <a:stretch/>
        </p:blipFill>
        <p:spPr>
          <a:xfrm>
            <a:off x="8352675" y="2747662"/>
            <a:ext cx="479625" cy="3163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1"/>
          <p:cNvSpPr/>
          <p:nvPr/>
        </p:nvSpPr>
        <p:spPr>
          <a:xfrm>
            <a:off x="4855025" y="3526625"/>
            <a:ext cx="1273200" cy="176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54" y="1452925"/>
            <a:ext cx="5595975" cy="20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User Embedding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User Historical Behavior          (item, behavior type, behavior time)</a:t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50" y="3522775"/>
            <a:ext cx="5346150" cy="7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6054625" y="2822800"/>
            <a:ext cx="2245500" cy="7389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Low-dimensional of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dense vector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4" name="Google Shape;144;p22"/>
          <p:cNvCxnSpPr/>
          <p:nvPr/>
        </p:nvCxnSpPr>
        <p:spPr>
          <a:xfrm flipH="1">
            <a:off x="5297725" y="3233050"/>
            <a:ext cx="756900" cy="44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175" y="1202700"/>
            <a:ext cx="360050" cy="3600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50" y="4262575"/>
            <a:ext cx="386448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769</Words>
  <Application>Microsoft Office PowerPoint</Application>
  <PresentationFormat>如螢幕大小 (16:9)</PresentationFormat>
  <Paragraphs>137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Lato</vt:lpstr>
      <vt:lpstr>Merriweather</vt:lpstr>
      <vt:lpstr>Arial</vt:lpstr>
      <vt:lpstr>Montserrat</vt:lpstr>
      <vt:lpstr>Roboto</vt:lpstr>
      <vt:lpstr>Playfair Display</vt:lpstr>
      <vt:lpstr>Coral</vt:lpstr>
      <vt:lpstr>Conceptualize and Infer User Needs in E-commerce</vt:lpstr>
      <vt:lpstr>PowerPoint 簡報</vt:lpstr>
      <vt:lpstr>Problem</vt:lpstr>
      <vt:lpstr>Previous work</vt:lpstr>
      <vt:lpstr>Target</vt:lpstr>
      <vt:lpstr>Target</vt:lpstr>
      <vt:lpstr>PowerPoint 簡報</vt:lpstr>
      <vt:lpstr>Architecture</vt:lpstr>
      <vt:lpstr>User Embedding</vt:lpstr>
      <vt:lpstr>User Embedding</vt:lpstr>
      <vt:lpstr>Concept Embedding</vt:lpstr>
      <vt:lpstr>Path Embedding </vt:lpstr>
      <vt:lpstr>Importance of each item-concept (tf-idf)</vt:lpstr>
      <vt:lpstr>Path Embedding (Take UITC for example)</vt:lpstr>
      <vt:lpstr>Architecture</vt:lpstr>
      <vt:lpstr>Attention Cube</vt:lpstr>
      <vt:lpstr>Output &amp; loss function</vt:lpstr>
      <vt:lpstr>PowerPoint 簡報</vt:lpstr>
      <vt:lpstr>Dataset</vt:lpstr>
      <vt:lpstr>Experiment Method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Conceptualize and Infer User Needs in E-commerce</dc:title>
  <dc:creator>Spirit</dc:creator>
  <cp:lastModifiedBy>Spirit</cp:lastModifiedBy>
  <cp:revision>3</cp:revision>
  <cp:lastPrinted>2021-09-27T01:03:25Z</cp:lastPrinted>
  <dcterms:modified xsi:type="dcterms:W3CDTF">2021-09-27T01:06:00Z</dcterms:modified>
</cp:coreProperties>
</file>